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119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0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5585460" y="0"/>
            <a:ext cx="3558540" cy="5143500"/>
          </a:xfrm>
          <a:prstGeom prst="rect">
            <a:avLst/>
          </a:prstGeom>
          <a:solidFill>
            <a:srgbClr val="0F1340"/>
          </a:solidFill>
          <a:ln w="12700">
            <a:solidFill>
              <a:srgbClr val="0F134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5841524" y="3651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6234716" y="3651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6627908" y="3651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Shape 4"/>
          <p:cNvSpPr/>
          <p:nvPr/>
        </p:nvSpPr>
        <p:spPr>
          <a:xfrm>
            <a:off x="7021100" y="3651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Shape 5"/>
          <p:cNvSpPr/>
          <p:nvPr/>
        </p:nvSpPr>
        <p:spPr>
          <a:xfrm>
            <a:off x="7414292" y="3651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6"/>
          <p:cNvSpPr/>
          <p:nvPr/>
        </p:nvSpPr>
        <p:spPr>
          <a:xfrm>
            <a:off x="7807484" y="3651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Shape 7"/>
          <p:cNvSpPr/>
          <p:nvPr/>
        </p:nvSpPr>
        <p:spPr>
          <a:xfrm>
            <a:off x="8200676" y="3651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Shape 8"/>
          <p:cNvSpPr/>
          <p:nvPr/>
        </p:nvSpPr>
        <p:spPr>
          <a:xfrm>
            <a:off x="8593868" y="3651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Shape 9"/>
          <p:cNvSpPr/>
          <p:nvPr/>
        </p:nvSpPr>
        <p:spPr>
          <a:xfrm>
            <a:off x="5841524" y="12795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6234716" y="12795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Shape 11"/>
          <p:cNvSpPr/>
          <p:nvPr/>
        </p:nvSpPr>
        <p:spPr>
          <a:xfrm>
            <a:off x="6627908" y="12795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Shape 12"/>
          <p:cNvSpPr/>
          <p:nvPr/>
        </p:nvSpPr>
        <p:spPr>
          <a:xfrm>
            <a:off x="7021100" y="12795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Shape 13"/>
          <p:cNvSpPr/>
          <p:nvPr/>
        </p:nvSpPr>
        <p:spPr>
          <a:xfrm>
            <a:off x="7414292" y="12795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7807484" y="12795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Shape 15"/>
          <p:cNvSpPr/>
          <p:nvPr/>
        </p:nvSpPr>
        <p:spPr>
          <a:xfrm>
            <a:off x="8200676" y="12795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Shape 16"/>
          <p:cNvSpPr/>
          <p:nvPr/>
        </p:nvSpPr>
        <p:spPr>
          <a:xfrm>
            <a:off x="8593868" y="12795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9" name="Shape 17"/>
          <p:cNvSpPr/>
          <p:nvPr/>
        </p:nvSpPr>
        <p:spPr>
          <a:xfrm>
            <a:off x="5841524" y="21939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Shape 18"/>
          <p:cNvSpPr/>
          <p:nvPr/>
        </p:nvSpPr>
        <p:spPr>
          <a:xfrm>
            <a:off x="6234716" y="21939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1" name="Shape 19"/>
          <p:cNvSpPr/>
          <p:nvPr/>
        </p:nvSpPr>
        <p:spPr>
          <a:xfrm>
            <a:off x="6627908" y="21939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2" name="Shape 20"/>
          <p:cNvSpPr/>
          <p:nvPr/>
        </p:nvSpPr>
        <p:spPr>
          <a:xfrm>
            <a:off x="7021100" y="21939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Shape 21"/>
          <p:cNvSpPr/>
          <p:nvPr/>
        </p:nvSpPr>
        <p:spPr>
          <a:xfrm>
            <a:off x="7414292" y="21939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4" name="Shape 22"/>
          <p:cNvSpPr/>
          <p:nvPr/>
        </p:nvSpPr>
        <p:spPr>
          <a:xfrm>
            <a:off x="7807484" y="21939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Shape 23"/>
          <p:cNvSpPr/>
          <p:nvPr/>
        </p:nvSpPr>
        <p:spPr>
          <a:xfrm>
            <a:off x="8200676" y="21939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6" name="Shape 24"/>
          <p:cNvSpPr/>
          <p:nvPr/>
        </p:nvSpPr>
        <p:spPr>
          <a:xfrm>
            <a:off x="8593868" y="21939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7" name="Shape 25"/>
          <p:cNvSpPr/>
          <p:nvPr/>
        </p:nvSpPr>
        <p:spPr>
          <a:xfrm>
            <a:off x="5841524" y="31083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8" name="Shape 26"/>
          <p:cNvSpPr/>
          <p:nvPr/>
        </p:nvSpPr>
        <p:spPr>
          <a:xfrm>
            <a:off x="6234716" y="31083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9" name="Shape 27"/>
          <p:cNvSpPr/>
          <p:nvPr/>
        </p:nvSpPr>
        <p:spPr>
          <a:xfrm>
            <a:off x="6627908" y="31083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0" name="Shape 28"/>
          <p:cNvSpPr/>
          <p:nvPr/>
        </p:nvSpPr>
        <p:spPr>
          <a:xfrm>
            <a:off x="7021100" y="31083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1" name="Shape 29"/>
          <p:cNvSpPr/>
          <p:nvPr/>
        </p:nvSpPr>
        <p:spPr>
          <a:xfrm>
            <a:off x="7414292" y="31083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2" name="Shape 30"/>
          <p:cNvSpPr/>
          <p:nvPr/>
        </p:nvSpPr>
        <p:spPr>
          <a:xfrm>
            <a:off x="7807484" y="31083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3" name="Shape 31"/>
          <p:cNvSpPr/>
          <p:nvPr/>
        </p:nvSpPr>
        <p:spPr>
          <a:xfrm>
            <a:off x="8200676" y="31083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4" name="Shape 32"/>
          <p:cNvSpPr/>
          <p:nvPr/>
        </p:nvSpPr>
        <p:spPr>
          <a:xfrm>
            <a:off x="8593868" y="31083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5" name="Shape 33"/>
          <p:cNvSpPr/>
          <p:nvPr/>
        </p:nvSpPr>
        <p:spPr>
          <a:xfrm>
            <a:off x="5841524" y="40227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6" name="Shape 34"/>
          <p:cNvSpPr/>
          <p:nvPr/>
        </p:nvSpPr>
        <p:spPr>
          <a:xfrm>
            <a:off x="6234716" y="40227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7" name="Shape 35"/>
          <p:cNvSpPr/>
          <p:nvPr/>
        </p:nvSpPr>
        <p:spPr>
          <a:xfrm>
            <a:off x="6627908" y="4022711"/>
            <a:ext cx="347472" cy="804672"/>
          </a:xfrm>
          <a:prstGeom prst="rect">
            <a:avLst/>
          </a:prstGeom>
          <a:solidFill>
            <a:srgbClr val="2A2A5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8" name="Shape 36"/>
          <p:cNvSpPr/>
          <p:nvPr/>
        </p:nvSpPr>
        <p:spPr>
          <a:xfrm>
            <a:off x="7021100" y="4022711"/>
            <a:ext cx="347472" cy="804672"/>
          </a:xfrm>
          <a:prstGeom prst="rect">
            <a:avLst/>
          </a:prstGeom>
          <a:solidFill>
            <a:srgbClr val="0F1340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9" name="Shape 37"/>
          <p:cNvSpPr/>
          <p:nvPr/>
        </p:nvSpPr>
        <p:spPr>
          <a:xfrm>
            <a:off x="7414292" y="4022711"/>
            <a:ext cx="347472" cy="804672"/>
          </a:xfrm>
          <a:prstGeom prst="rect">
            <a:avLst/>
          </a:prstGeom>
          <a:solidFill>
            <a:srgbClr val="5B8DE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0" name="Shape 38"/>
          <p:cNvSpPr/>
          <p:nvPr/>
        </p:nvSpPr>
        <p:spPr>
          <a:xfrm>
            <a:off x="7807484" y="4022711"/>
            <a:ext cx="347472" cy="804672"/>
          </a:xfrm>
          <a:prstGeom prst="rect">
            <a:avLst/>
          </a:prstGeom>
          <a:solidFill>
            <a:srgbClr val="E85B8D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1" name="Shape 39"/>
          <p:cNvSpPr/>
          <p:nvPr/>
        </p:nvSpPr>
        <p:spPr>
          <a:xfrm>
            <a:off x="8200676" y="4022711"/>
            <a:ext cx="347472" cy="804672"/>
          </a:xfrm>
          <a:prstGeom prst="rect">
            <a:avLst/>
          </a:prstGeom>
          <a:solidFill>
            <a:srgbClr val="5BE8A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2" name="Shape 40"/>
          <p:cNvSpPr/>
          <p:nvPr/>
        </p:nvSpPr>
        <p:spPr>
          <a:xfrm>
            <a:off x="8593868" y="4022711"/>
            <a:ext cx="347472" cy="804672"/>
          </a:xfrm>
          <a:prstGeom prst="rect">
            <a:avLst/>
          </a:prstGeom>
          <a:solidFill>
            <a:srgbClr val="3A3A6E"/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3" name="Shape 41"/>
          <p:cNvSpPr/>
          <p:nvPr/>
        </p:nvSpPr>
        <p:spPr>
          <a:xfrm>
            <a:off x="457200" y="1371600"/>
            <a:ext cx="91440" cy="256032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4" name="Shape 42"/>
          <p:cNvSpPr/>
          <p:nvPr/>
        </p:nvSpPr>
        <p:spPr>
          <a:xfrm>
            <a:off x="685800" y="1371600"/>
            <a:ext cx="2011680" cy="320040"/>
          </a:xfrm>
          <a:prstGeom prst="rect">
            <a:avLst/>
          </a:prstGeom>
          <a:solidFill>
            <a:srgbClr val="0D1133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5" name="Text 43"/>
          <p:cNvSpPr/>
          <p:nvPr/>
        </p:nvSpPr>
        <p:spPr>
          <a:xfrm>
            <a:off x="685800" y="1389888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00" b="1" kern="0" spc="100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TEMA 12 · COMPUTACIÓN VISUAL</a:t>
            </a:r>
            <a:endParaRPr lang="en-US" sz="700" dirty="0"/>
          </a:p>
        </p:txBody>
      </p:sp>
      <p:sp>
        <p:nvSpPr>
          <p:cNvPr id="46" name="Text 44"/>
          <p:cNvSpPr/>
          <p:nvPr/>
        </p:nvSpPr>
        <p:spPr>
          <a:xfrm>
            <a:off x="685800" y="173736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Fundamentos</a:t>
            </a:r>
            <a:endParaRPr lang="en-US" sz="3800" dirty="0"/>
          </a:p>
          <a:p>
            <a:pPr marL="0" indent="0">
              <a:buNone/>
            </a:pPr>
            <a:r>
              <a:rPr lang="en-US" sz="3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Digitales</a:t>
            </a:r>
            <a:endParaRPr lang="en-US" sz="3800" dirty="0"/>
          </a:p>
        </p:txBody>
      </p:sp>
      <p:sp>
        <p:nvSpPr>
          <p:cNvPr id="47" name="Text 45"/>
          <p:cNvSpPr/>
          <p:nvPr/>
        </p:nvSpPr>
        <p:spPr>
          <a:xfrm>
            <a:off x="685800" y="2743200"/>
            <a:ext cx="50292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 la Imagen</a:t>
            </a:r>
            <a:endParaRPr lang="en-US" sz="3800" dirty="0"/>
          </a:p>
        </p:txBody>
      </p:sp>
      <p:sp>
        <p:nvSpPr>
          <p:cNvPr id="48" name="Text 46"/>
          <p:cNvSpPr/>
          <p:nvPr/>
        </p:nvSpPr>
        <p:spPr>
          <a:xfrm>
            <a:off x="685800" y="3429000"/>
            <a:ext cx="5029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Pixel · Resolución · Bit Depth · Aliasing · Gamma · HDR</a:t>
            </a:r>
            <a:endParaRPr lang="en-US" sz="1100" dirty="0"/>
          </a:p>
        </p:txBody>
      </p:sp>
      <p:sp>
        <p:nvSpPr>
          <p:cNvPr id="49" name="Shape 47"/>
          <p:cNvSpPr/>
          <p:nvPr/>
        </p:nvSpPr>
        <p:spPr>
          <a:xfrm>
            <a:off x="595852" y="4213859"/>
            <a:ext cx="4867688" cy="45719"/>
          </a:xfrm>
          <a:prstGeom prst="rect">
            <a:avLst/>
          </a:prstGeom>
          <a:solidFill>
            <a:srgbClr val="2A2A3E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0" name="Text 48"/>
          <p:cNvSpPr/>
          <p:nvPr/>
        </p:nvSpPr>
        <p:spPr>
          <a:xfrm>
            <a:off x="685800" y="4206240"/>
            <a:ext cx="47777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GRUPO 12    ·25 febrero 2026     ·Three.js r128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HDR vs LDR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HDR vs LDR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3977640" cy="251460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Shape 5"/>
          <p:cNvSpPr/>
          <p:nvPr/>
        </p:nvSpPr>
        <p:spPr>
          <a:xfrm>
            <a:off x="457200" y="1097280"/>
            <a:ext cx="3977640" cy="365760"/>
          </a:xfrm>
          <a:prstGeom prst="rect">
            <a:avLst/>
          </a:prstGeom>
          <a:solidFill>
            <a:srgbClr val="6B6B99"/>
          </a:solidFill>
          <a:ln w="12700">
            <a:solidFill>
              <a:srgbClr val="6B6B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548640" y="1124712"/>
            <a:ext cx="3794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LDR — Low Dynamic Range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94360" y="1536192"/>
            <a:ext cx="3703320" cy="1965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8 bits por canal
• Rango [0, 255]
• Ratio contraste: ~1,000:1
• Estándar actual (JPG, PNG, sRGB)
• Problema: pierde detalle en luces o sombras extremas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663440" y="1097280"/>
            <a:ext cx="3977640" cy="251460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Shape 9"/>
          <p:cNvSpPr/>
          <p:nvPr/>
        </p:nvSpPr>
        <p:spPr>
          <a:xfrm>
            <a:off x="4663440" y="1097280"/>
            <a:ext cx="3977640" cy="36576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4754880" y="1124712"/>
            <a:ext cx="3794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HDR — High Dynamic Range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800600" y="1536192"/>
            <a:ext cx="3703320" cy="1965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float16 / float32 por canal
• Valores &gt; 1.0 permitidos
• El sol puede ser valor 100.0
• Ratio real de la escena: ~10⁹:1
• Requiere Tone Mapping al mostrar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457200" y="3749040"/>
            <a:ext cx="8229600" cy="10058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5" name="Shape 13"/>
          <p:cNvSpPr/>
          <p:nvPr/>
        </p:nvSpPr>
        <p:spPr>
          <a:xfrm>
            <a:off x="457200" y="3749040"/>
            <a:ext cx="64008" cy="100584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658368" y="3794760"/>
            <a:ext cx="3200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Tone Mapping — Reinhard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658368" y="4133088"/>
            <a:ext cx="4389120" cy="54864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6"/>
          <p:cNvSpPr/>
          <p:nvPr/>
        </p:nvSpPr>
        <p:spPr>
          <a:xfrm>
            <a:off x="795528" y="4206240"/>
            <a:ext cx="4114800" cy="40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color_LDR = color_HDR / (color_HDR + 1.0)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0.5→0.33   1.0→0.50   5.0→0.83   100→0.99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5212080" y="3931920"/>
            <a:ext cx="33832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Comprime suavemente los valores altos sin cortarlos. Permite tener sombras con detalle Y una fuente de luz brillante en la misma escena.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PIPELINE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Conexión con el Pipeline Gráfico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115568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Shape 5"/>
          <p:cNvSpPr/>
          <p:nvPr/>
        </p:nvSpPr>
        <p:spPr>
          <a:xfrm>
            <a:off x="566928" y="1252728"/>
            <a:ext cx="384048" cy="384048"/>
          </a:xfrm>
          <a:prstGeom prst="ellipse">
            <a:avLst/>
          </a:prstGeom>
          <a:solidFill>
            <a:srgbClr val="6B6B99"/>
          </a:solidFill>
          <a:ln w="12700">
            <a:solidFill>
              <a:srgbClr val="6B6B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566928" y="1252728"/>
            <a:ext cx="384048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1078992" y="1188720"/>
            <a:ext cx="29260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6B6B99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Vertex Shader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1078992" y="1463040"/>
            <a:ext cx="7406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Coordenadas en espacio mundo/vista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66928" y="1773936"/>
            <a:ext cx="384048" cy="1097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6B6B99"/>
                </a:solidFill>
              </a:rPr>
              <a:t>↓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57200" y="1865376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Shape 11"/>
          <p:cNvSpPr/>
          <p:nvPr/>
        </p:nvSpPr>
        <p:spPr>
          <a:xfrm>
            <a:off x="566928" y="2002536"/>
            <a:ext cx="384048" cy="384048"/>
          </a:xfrm>
          <a:prstGeom prst="ellipse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2"/>
          <p:cNvSpPr/>
          <p:nvPr/>
        </p:nvSpPr>
        <p:spPr>
          <a:xfrm>
            <a:off x="566928" y="2002536"/>
            <a:ext cx="384048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078992" y="1938528"/>
            <a:ext cx="29260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85B8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Rasterización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078992" y="2212848"/>
            <a:ext cx="7406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ALIASING ocurre aquí — se aplica MSAA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66928" y="2523744"/>
            <a:ext cx="384048" cy="1097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6B6B99"/>
                </a:solidFill>
              </a:rPr>
              <a:t>↓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457200" y="2615184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9" name="Shape 17"/>
          <p:cNvSpPr/>
          <p:nvPr/>
        </p:nvSpPr>
        <p:spPr>
          <a:xfrm>
            <a:off x="566928" y="2752344"/>
            <a:ext cx="384048" cy="384048"/>
          </a:xfrm>
          <a:prstGeom prst="ellipse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8"/>
          <p:cNvSpPr/>
          <p:nvPr/>
        </p:nvSpPr>
        <p:spPr>
          <a:xfrm>
            <a:off x="566928" y="2752344"/>
            <a:ext cx="384048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078992" y="2688336"/>
            <a:ext cx="29260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Fragment Shader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1078992" y="2962656"/>
            <a:ext cx="7406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Muestreo de TEXTURAS (filtrado bilineal). Cálculo en espacio LINEAL. CORRECCIÓN GAMMA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566928" y="3273552"/>
            <a:ext cx="384048" cy="1097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6B6B99"/>
                </a:solidFill>
              </a:rPr>
              <a:t>↓</a:t>
            </a:r>
            <a:endParaRPr lang="en-US" sz="900" dirty="0"/>
          </a:p>
        </p:txBody>
      </p:sp>
      <p:sp>
        <p:nvSpPr>
          <p:cNvPr id="24" name="Shape 22"/>
          <p:cNvSpPr/>
          <p:nvPr/>
        </p:nvSpPr>
        <p:spPr>
          <a:xfrm>
            <a:off x="457200" y="3364992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5" name="Shape 23"/>
          <p:cNvSpPr/>
          <p:nvPr/>
        </p:nvSpPr>
        <p:spPr>
          <a:xfrm>
            <a:off x="566928" y="3502152"/>
            <a:ext cx="384048" cy="384048"/>
          </a:xfrm>
          <a:prstGeom prst="ellipse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6" name="Text 24"/>
          <p:cNvSpPr/>
          <p:nvPr/>
        </p:nvSpPr>
        <p:spPr>
          <a:xfrm>
            <a:off x="566928" y="3502152"/>
            <a:ext cx="384048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1078992" y="3438144"/>
            <a:ext cx="29260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Framebuffer (HDR/LDR)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1078992" y="3712464"/>
            <a:ext cx="7406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Almacena píxeles con su BIT DEPTH. Resolución final de la imagen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566928" y="4023360"/>
            <a:ext cx="384048" cy="1097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6B6B99"/>
                </a:solidFill>
              </a:rPr>
              <a:t>↓</a:t>
            </a:r>
            <a:endParaRPr lang="en-US" sz="900" dirty="0"/>
          </a:p>
        </p:txBody>
      </p:sp>
      <p:sp>
        <p:nvSpPr>
          <p:cNvPr id="30" name="Shape 28"/>
          <p:cNvSpPr/>
          <p:nvPr/>
        </p:nvSpPr>
        <p:spPr>
          <a:xfrm>
            <a:off x="457200" y="4114800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31" name="Shape 29"/>
          <p:cNvSpPr/>
          <p:nvPr/>
        </p:nvSpPr>
        <p:spPr>
          <a:xfrm>
            <a:off x="566928" y="4251960"/>
            <a:ext cx="384048" cy="384048"/>
          </a:xfrm>
          <a:prstGeom prst="ellipse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2" name="Text 30"/>
          <p:cNvSpPr/>
          <p:nvPr/>
        </p:nvSpPr>
        <p:spPr>
          <a:xfrm>
            <a:off x="566928" y="4251960"/>
            <a:ext cx="384048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5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1078992" y="4187952"/>
            <a:ext cx="29260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Post-proceso → Pantalla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78992" y="4462272"/>
            <a:ext cx="7406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TONE MAPPING, FXAA/TAA, Bloom. La pantalla aplica curva GAMMA física</a:t>
            </a:r>
            <a:endParaRPr lang="en-US" sz="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DEMO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Implementación en Three.js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8229600" cy="411480"/>
          </a:xfrm>
          <a:prstGeom prst="rect">
            <a:avLst/>
          </a:prstGeom>
          <a:solidFill>
            <a:srgbClr val="0D1133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457200" y="114300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Vanilla JS · Un solo archivo HTML · CDN Three.js r128 · Sin instalación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7200" y="1664208"/>
            <a:ext cx="4114800" cy="1261872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9" name="Shape 7"/>
          <p:cNvSpPr/>
          <p:nvPr/>
        </p:nvSpPr>
        <p:spPr>
          <a:xfrm>
            <a:off x="594360" y="1773936"/>
            <a:ext cx="457200" cy="457200"/>
          </a:xfrm>
          <a:prstGeom prst="ellipse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594360" y="1773936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01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170432" y="1755648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Pixel &amp; Resolución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170432" y="2066544"/>
            <a:ext cx="3291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Grid de 2×2 a 64×64 píxeles. Zoom, borde toggle, contador de bytes en tiempo real.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800600" y="1664208"/>
            <a:ext cx="4114800" cy="1261872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4" name="Shape 12"/>
          <p:cNvSpPr/>
          <p:nvPr/>
        </p:nvSpPr>
        <p:spPr>
          <a:xfrm>
            <a:off x="4937760" y="1773936"/>
            <a:ext cx="457200" cy="457200"/>
          </a:xfrm>
          <a:prstGeom prst="ellipse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4937760" y="1773936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02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513832" y="1755648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Bit Depth &amp; Color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513832" y="2066544"/>
            <a:ext cx="3291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Gradiente cuantizado vs continuo. 1–8 bits, cambio de Hue. Visualiza banding.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57200" y="3081528"/>
            <a:ext cx="4114800" cy="1261872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9" name="Shape 17"/>
          <p:cNvSpPr/>
          <p:nvPr/>
        </p:nvSpPr>
        <p:spPr>
          <a:xfrm>
            <a:off x="594360" y="3191256"/>
            <a:ext cx="457200" cy="457200"/>
          </a:xfrm>
          <a:prstGeom prst="ellipse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8"/>
          <p:cNvSpPr/>
          <p:nvPr/>
        </p:nvSpPr>
        <p:spPr>
          <a:xfrm>
            <a:off x="594360" y="3191256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03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1170432" y="3172968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85B8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Aliasing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1170432" y="3483864"/>
            <a:ext cx="3291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Modo Aliased / Anti-aliased / Split. Grid de píxeles con cobertura MSAA simulada.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4800600" y="3081528"/>
            <a:ext cx="4114800" cy="1261872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4" name="Shape 22"/>
          <p:cNvSpPr/>
          <p:nvPr/>
        </p:nvSpPr>
        <p:spPr>
          <a:xfrm>
            <a:off x="4937760" y="3191256"/>
            <a:ext cx="457200" cy="457200"/>
          </a:xfrm>
          <a:prstGeom prst="ellipse">
            <a:avLst/>
          </a:prstGeom>
          <a:solidFill>
            <a:srgbClr val="9B59B6"/>
          </a:solidFill>
          <a:ln w="12700">
            <a:solidFill>
              <a:srgbClr val="9B59B6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4937760" y="3191256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04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5513832" y="3172968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9B59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Gamma &amp; HDR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513832" y="3483864"/>
            <a:ext cx="3291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Gradiente lineal vs corregido. Slider γ 0.5–4.0. Toggle HDR + curva de corrección.</a:t>
            </a:r>
            <a:endParaRPr lang="en-US" sz="950" dirty="0"/>
          </a:p>
        </p:txBody>
      </p:sp>
      <p:sp>
        <p:nvSpPr>
          <p:cNvPr id="28" name="Shape 26"/>
          <p:cNvSpPr/>
          <p:nvPr/>
        </p:nvSpPr>
        <p:spPr>
          <a:xfrm>
            <a:off x="457200" y="4544568"/>
            <a:ext cx="8229600" cy="512064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9" name="Text 27"/>
          <p:cNvSpPr/>
          <p:nvPr/>
        </p:nvSpPr>
        <p:spPr>
          <a:xfrm>
            <a:off x="594360" y="4617720"/>
            <a:ext cx="795528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MSAA simulado — cobertura continua según distancia al borde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 coverage = 1.0 - (dist - (radius - borderWidth)) / (2 * borderWidth);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pixelOpacity = coverage * 0.85;  // opacidad proporcional a la cobertura</a:t>
            </a:r>
            <a:endParaRPr lang="en-US" sz="9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ERRORES COMUNES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Errores Comunes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115568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Shape 5"/>
          <p:cNvSpPr/>
          <p:nvPr/>
        </p:nvSpPr>
        <p:spPr>
          <a:xfrm>
            <a:off x="457200" y="1115568"/>
            <a:ext cx="1188720" cy="658368"/>
          </a:xfrm>
          <a:prstGeom prst="rect">
            <a:avLst/>
          </a:prstGeom>
          <a:solidFill>
            <a:srgbClr val="1A0A0A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457200" y="1298448"/>
            <a:ext cx="11887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RESOLUCIÓN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1783080" y="1170432"/>
            <a:ext cx="6766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E85B8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✗  Mayor resolución = siempre mejor calidad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1783080" y="1444752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Depende de la distancia de visión y tamaño físico. 4K en teléfono de 5" es indistinguible de 1080p.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57200" y="1865376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457200" y="1865376"/>
            <a:ext cx="1188720" cy="658368"/>
          </a:xfrm>
          <a:prstGeom prst="rect">
            <a:avLst/>
          </a:prstGeom>
          <a:solidFill>
            <a:srgbClr val="1A0A0A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457200" y="2048256"/>
            <a:ext cx="11887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ALIASING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1783080" y="1920240"/>
            <a:ext cx="6766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E85B8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✗  El aliasing solo afecta bordes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1783080" y="2194560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También afecta texturas finas (Moiré), líneas delgadas, y objetos pequeños que se mueven (flickering).</a:t>
            </a:r>
            <a:endParaRPr lang="en-US" sz="950" dirty="0"/>
          </a:p>
        </p:txBody>
      </p:sp>
      <p:sp>
        <p:nvSpPr>
          <p:cNvPr id="16" name="Shape 14"/>
          <p:cNvSpPr/>
          <p:nvPr/>
        </p:nvSpPr>
        <p:spPr>
          <a:xfrm>
            <a:off x="457200" y="2615184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7" name="Shape 15"/>
          <p:cNvSpPr/>
          <p:nvPr/>
        </p:nvSpPr>
        <p:spPr>
          <a:xfrm>
            <a:off x="457200" y="2615184"/>
            <a:ext cx="1188720" cy="658368"/>
          </a:xfrm>
          <a:prstGeom prst="rect">
            <a:avLst/>
          </a:prstGeom>
          <a:solidFill>
            <a:srgbClr val="1A0A0A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6"/>
          <p:cNvSpPr/>
          <p:nvPr/>
        </p:nvSpPr>
        <p:spPr>
          <a:xfrm>
            <a:off x="457200" y="2798064"/>
            <a:ext cx="11887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GAMMA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1783080" y="2670048"/>
            <a:ext cx="6766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E85B8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✗  Corrección gamma es solo un ajuste estético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1783080" y="2944368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Es una necesidad física. Sin ella, la iluminación calculada produce colores incorrectos. El blending también falla.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457200" y="3364992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2" name="Shape 20"/>
          <p:cNvSpPr/>
          <p:nvPr/>
        </p:nvSpPr>
        <p:spPr>
          <a:xfrm>
            <a:off x="457200" y="3364992"/>
            <a:ext cx="1188720" cy="658368"/>
          </a:xfrm>
          <a:prstGeom prst="rect">
            <a:avLst/>
          </a:prstGeom>
          <a:solidFill>
            <a:srgbClr val="1A0A0A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457200" y="3547872"/>
            <a:ext cx="11887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HDR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1783080" y="3419856"/>
            <a:ext cx="6766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E85B8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✗  HDR = imágenes más coloridas/saturadas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1783080" y="3694176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HDR = mayor rango dinámico (luces/sombras más extremas). El color 'vibrante' es resultado del tone mapping.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457200" y="4114800"/>
            <a:ext cx="8229600" cy="658368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" name="Shape 25"/>
          <p:cNvSpPr/>
          <p:nvPr/>
        </p:nvSpPr>
        <p:spPr>
          <a:xfrm>
            <a:off x="457200" y="4114800"/>
            <a:ext cx="1188720" cy="658368"/>
          </a:xfrm>
          <a:prstGeom prst="rect">
            <a:avLst/>
          </a:prstGeom>
          <a:solidFill>
            <a:srgbClr val="1A0A0A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8" name="Text 26"/>
          <p:cNvSpPr/>
          <p:nvPr/>
        </p:nvSpPr>
        <p:spPr>
          <a:xfrm>
            <a:off x="457200" y="4297680"/>
            <a:ext cx="11887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MIPMAPS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1783080" y="4169664"/>
            <a:ext cx="6766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E85B8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✗  Los mipmaps desperdician memoria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1783080" y="4443984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Solo añaden 33% de memoria extra, eliminan el Moiré y mejoran el rendimiento por mejor cache locality.</a:t>
            </a:r>
            <a:endParaRPr lang="en-US" sz="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FÓRMULAS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Resumen de Fórmulas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411480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4300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PÍXEL &amp; RESOLUCIÓN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94360" y="137160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píxeles = ancho × alto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PPI = √(w² + h²) / diagonal_in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memoria = ancho × alto × (bits/px ÷ 8)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457200" y="2057400"/>
            <a:ext cx="411480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594360" y="210312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DEPTH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94360" y="233172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niveles/canal = 2ⁿ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colores_RGB = (2ⁿ)³ = 2^(3n)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bits/px = 3 × n  (RGB)  ó  4 × n  (RGBA)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457200" y="3017520"/>
            <a:ext cx="411480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594360" y="306324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NYQUIST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594360" y="329184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f_muestreo  ≥  2 · f_max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f_Nyquist  =  f_muestreo / 2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457200" y="3977640"/>
            <a:ext cx="411480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594360" y="40233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INTERPOLACIÓN BILINEAL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594360" y="4251960"/>
            <a:ext cx="3840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 = TL·(1-fx)(1-fy) + TR·fx(1-fy)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+ BL·(1-fx)fy + BR·fx·fy</a:t>
            </a:r>
            <a:endParaRPr lang="en-US" sz="850" dirty="0"/>
          </a:p>
        </p:txBody>
      </p:sp>
      <p:sp>
        <p:nvSpPr>
          <p:cNvPr id="18" name="Shape 16"/>
          <p:cNvSpPr/>
          <p:nvPr/>
        </p:nvSpPr>
        <p:spPr>
          <a:xfrm>
            <a:off x="4754880" y="1097280"/>
            <a:ext cx="393192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4892040" y="114300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GAMMA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4892040" y="1371600"/>
            <a:ext cx="3657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pantalla (decode):  luz = señal ^ γ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encoding:           señal = lineal ^ (1/γ)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γ = 2.2  →  sRGB estándar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4754880" y="2057400"/>
            <a:ext cx="393192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2" name="Text 20"/>
          <p:cNvSpPr/>
          <p:nvPr/>
        </p:nvSpPr>
        <p:spPr>
          <a:xfrm>
            <a:off x="4892040" y="210312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TONE MAPPING (Reinhard)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892040" y="2331720"/>
            <a:ext cx="3657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color_LDR = color_HDR / (color_HDR + 1.0)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4754880" y="3017520"/>
            <a:ext cx="393192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4892040" y="306324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750" b="1" kern="0" spc="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MIPMAPS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892040" y="3291840"/>
            <a:ext cx="3657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Nivel k: N/2ᵏ × N/2ᵏ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Memoria ≈ original × 4/3  (33% extra)</a:t>
            </a:r>
            <a:endParaRPr lang="en-US" sz="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43600" y="0"/>
            <a:ext cx="3200400" cy="5143500"/>
          </a:xfrm>
          <a:prstGeom prst="rect">
            <a:avLst/>
          </a:prstGeom>
          <a:solidFill>
            <a:srgbClr val="0F1340"/>
          </a:solidFill>
          <a:ln w="12700">
            <a:solidFill>
              <a:srgbClr val="0F134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457200" y="457200"/>
            <a:ext cx="64008" cy="59436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438912"/>
            <a:ext cx="5029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Conclusiones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640080" y="1188720"/>
            <a:ext cx="5029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El píxel es un número: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40080" y="1435608"/>
            <a:ext cx="502920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tiene forma física — es un valor (R,G,B) en una coordenada. La imagen digital es una cuadrícula de esos valores.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40080" y="1920240"/>
            <a:ext cx="5029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Resolución ≠ PPI: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40080" y="2167128"/>
            <a:ext cx="502920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calidad perceptual depende de la densidad, no del número bruto de píxeles.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40080" y="2651760"/>
            <a:ext cx="5029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Nyquist es universal: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40080" y="2898648"/>
            <a:ext cx="502920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 aliasing no es un bug de implementación — es una consecuencia matemática inevitable del muestreo discreto.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40080" y="3383280"/>
            <a:ext cx="5029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Gamma es física, no estética: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640080" y="3630168"/>
            <a:ext cx="502920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 corrección gamma, toda la iluminación calculada produce colores incorrectos en pantalla.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640080" y="4114800"/>
            <a:ext cx="5029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HDR ≠ más colores: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40080" y="4361688"/>
            <a:ext cx="5029200" cy="3840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HDR es mayor rango dinámico: representar luz extrema y sombra extrema sin perder detalle en ninguno.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080760" y="64008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Implementación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080760" y="1078992"/>
            <a:ext cx="29260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Three.js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Vanilla JS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HTTP · CDN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Sin instalación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6080760" y="2194560"/>
            <a:ext cx="2834640" cy="914"/>
          </a:xfrm>
          <a:prstGeom prst="rect">
            <a:avLst/>
          </a:prstGeom>
          <a:solidFill>
            <a:srgbClr val="2A2A3E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6080760" y="228600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módulos interactivos: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6080760" y="26060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Pixel Grid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080760" y="292608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Bit Depth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6080760" y="324612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Aliasing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6080760" y="356616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Gamma &amp; HDR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0" y="4846320"/>
            <a:ext cx="9144000" cy="297180"/>
          </a:xfrm>
          <a:prstGeom prst="rect">
            <a:avLst/>
          </a:prstGeom>
          <a:solidFill>
            <a:srgbClr val="060609"/>
          </a:solidFill>
          <a:ln w="12700">
            <a:solidFill>
              <a:srgbClr val="06060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457200" y="4873752"/>
            <a:ext cx="8229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Andres Galindo  ·  Computación Visual  ·  23 febrero 2026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INTRO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¿Qué es una Imagen Digital?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8229600" cy="96012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70432"/>
            <a:ext cx="7955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Una imagen digital es una aproximación DISCRETA de la realidad CONTINUA: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360" y="1508760"/>
            <a:ext cx="7955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Una cuadrícula finita de valores numéricos que representan color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57200" y="2240280"/>
            <a:ext cx="2697480" cy="23774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 dirty="0"/>
          </a:p>
        </p:txBody>
      </p:sp>
      <p:sp>
        <p:nvSpPr>
          <p:cNvPr id="10" name="Shape 8"/>
          <p:cNvSpPr/>
          <p:nvPr/>
        </p:nvSpPr>
        <p:spPr>
          <a:xfrm>
            <a:off x="457200" y="2240280"/>
            <a:ext cx="2697480" cy="4114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548640" y="2267712"/>
            <a:ext cx="25146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MUNDO REAL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94360" y="2697480"/>
            <a:ext cx="2423160" cy="585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s-MX" sz="1100" dirty="0">
                <a:solidFill>
                  <a:schemeClr val="bg1"/>
                </a:solidFill>
              </a:rPr>
              <a:t>No hay un punto donde termine un color y empiece otro; hay infinitos matices.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337560" y="2240280"/>
            <a:ext cx="2697480" cy="23774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4" name="Shape 12"/>
          <p:cNvSpPr/>
          <p:nvPr/>
        </p:nvSpPr>
        <p:spPr>
          <a:xfrm>
            <a:off x="3337560" y="2240280"/>
            <a:ext cx="2697480" cy="41148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3429000" y="2267712"/>
            <a:ext cx="25146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MUESTREO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3474720" y="2697480"/>
            <a:ext cx="2423160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s-MX" sz="1050" dirty="0">
                <a:solidFill>
                  <a:schemeClr val="bg1"/>
                </a:solidFill>
              </a:rPr>
              <a:t>La cámara "toma muestras" de la luz en puntos específicos (discretización) y les asigna un número exacto para el color (cuantización).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17920" y="2240280"/>
            <a:ext cx="2697480" cy="23774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8" name="Shape 16"/>
          <p:cNvSpPr/>
          <p:nvPr/>
        </p:nvSpPr>
        <p:spPr>
          <a:xfrm>
            <a:off x="6217920" y="2240280"/>
            <a:ext cx="2697480" cy="41148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6309360" y="2267712"/>
            <a:ext cx="25146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IMAGEN DIGITAL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6355080" y="2697480"/>
            <a:ext cx="2423160" cy="746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s-MX" sz="1100" dirty="0">
                <a:solidFill>
                  <a:schemeClr val="bg1"/>
                </a:solidFill>
              </a:rPr>
              <a:t>El resultado es un </a:t>
            </a:r>
            <a:r>
              <a:rPr lang="es-MX" sz="1100" b="1" dirty="0" err="1">
                <a:solidFill>
                  <a:schemeClr val="bg1"/>
                </a:solidFill>
              </a:rPr>
              <a:t>grid</a:t>
            </a:r>
            <a:r>
              <a:rPr lang="es-MX" sz="1100" b="1" dirty="0">
                <a:solidFill>
                  <a:schemeClr val="bg1"/>
                </a:solidFill>
              </a:rPr>
              <a:t> de píxeles</a:t>
            </a:r>
            <a:r>
              <a:rPr lang="es-MX" sz="1100" dirty="0">
                <a:solidFill>
                  <a:schemeClr val="bg1"/>
                </a:solidFill>
              </a:rPr>
              <a:t> (como un mosaico) donde cada cuadrito tiene un valor numérico fijo que se puede guardar en una memoria.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 19"/>
          <p:cNvSpPr/>
          <p:nvPr/>
        </p:nvSpPr>
        <p:spPr>
          <a:xfrm>
            <a:off x="3063240" y="301752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→</a:t>
            </a:r>
          </a:p>
        </p:txBody>
      </p:sp>
      <p:sp>
        <p:nvSpPr>
          <p:cNvPr id="23" name="Text 21"/>
          <p:cNvSpPr/>
          <p:nvPr/>
        </p:nvSpPr>
        <p:spPr>
          <a:xfrm>
            <a:off x="457200" y="47548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→ Todo el pipeline gráfico termina produciendo una imagen digital. Es el destino final del rendering.</a:t>
            </a:r>
            <a:endParaRPr lang="en-US" sz="9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D58241-0F6D-F4B8-97F9-DD2FD75D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" y="3201924"/>
            <a:ext cx="1542288" cy="1542288"/>
          </a:xfrm>
          <a:prstGeom prst="rect">
            <a:avLst/>
          </a:prstGeom>
        </p:spPr>
      </p:pic>
      <p:pic>
        <p:nvPicPr>
          <p:cNvPr id="27" name="Imagen 26" descr="Imagen que contiene persona, exterior, hombre, sostener&#10;&#10;El contenido generado por IA puede ser incorrecto.">
            <a:extLst>
              <a:ext uri="{FF2B5EF4-FFF2-40B4-BE49-F238E27FC236}">
                <a16:creationId xmlns:a16="http://schemas.microsoft.com/office/drawing/2014/main" id="{EF182EE4-D17A-D856-CE77-F5A13CCB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60" y="3451860"/>
            <a:ext cx="1645920" cy="1097280"/>
          </a:xfrm>
          <a:prstGeom prst="rect">
            <a:avLst/>
          </a:prstGeom>
        </p:spPr>
      </p:pic>
      <p:sp>
        <p:nvSpPr>
          <p:cNvPr id="28" name="Text 19">
            <a:extLst>
              <a:ext uri="{FF2B5EF4-FFF2-40B4-BE49-F238E27FC236}">
                <a16:creationId xmlns:a16="http://schemas.microsoft.com/office/drawing/2014/main" id="{BB5DAF73-897C-7962-614E-271515A09668}"/>
              </a:ext>
            </a:extLst>
          </p:cNvPr>
          <p:cNvSpPr/>
          <p:nvPr/>
        </p:nvSpPr>
        <p:spPr>
          <a:xfrm>
            <a:off x="5943600" y="301752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→</a:t>
            </a:r>
          </a:p>
        </p:txBody>
      </p:sp>
      <p:pic>
        <p:nvPicPr>
          <p:cNvPr id="30" name="Imagen 29" descr="Pantalla de un celular con la imagen de una flor">
            <a:extLst>
              <a:ext uri="{FF2B5EF4-FFF2-40B4-BE49-F238E27FC236}">
                <a16:creationId xmlns:a16="http://schemas.microsoft.com/office/drawing/2014/main" id="{20645C5F-643A-058B-F4B8-6316488CD1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33" t="17422" r="3541" b="7763"/>
          <a:stretch>
            <a:fillRect/>
          </a:stretch>
        </p:blipFill>
        <p:spPr>
          <a:xfrm>
            <a:off x="6936711" y="3474720"/>
            <a:ext cx="1351338" cy="1085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PÍXEL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El Píxel — Unidad Mínima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3931920" cy="14630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70432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picture element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94360" y="1463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 píxel es un NÚMERO, no una forma.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94360" y="1783080"/>
            <a:ext cx="3657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 cuadrado que vemos al hacer zoom es solo cómo el monitor lo dibuja físicamente. Matemáticamente es un valor (R, G, B) en una coordenada (x, y).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572000" y="1097280"/>
            <a:ext cx="3931920" cy="14630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4709160" y="1170432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Modelo RGB — Síntesis Aditiva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709160" y="1536192"/>
            <a:ext cx="3657600" cy="950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Píxel = (R, G, B)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 = rojo    [255 … 0]</a:t>
            </a:r>
            <a:endParaRPr lang="en-US" sz="950" dirty="0"/>
          </a:p>
          <a:p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 = verde   [0 … 255 … 0]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 = azul    [0 … 255]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457200" y="26974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Ejemplos de color RGB: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57200" y="3017520"/>
            <a:ext cx="1028700" cy="640080"/>
          </a:xfrm>
          <a:prstGeom prst="rect">
            <a:avLst/>
          </a:prstGeom>
          <a:solidFill>
            <a:srgbClr val="FF0000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45720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(255,0,0)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45720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Rojo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1920240" y="3017520"/>
            <a:ext cx="1028700" cy="640080"/>
          </a:xfrm>
          <a:prstGeom prst="rect">
            <a:avLst/>
          </a:prstGeom>
          <a:solidFill>
            <a:srgbClr val="00FF00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192024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(0,255,0)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192024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Verde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3383280" y="3017520"/>
            <a:ext cx="1028700" cy="640080"/>
          </a:xfrm>
          <a:prstGeom prst="rect">
            <a:avLst/>
          </a:prstGeom>
          <a:solidFill>
            <a:srgbClr val="0000FF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2" name="Text 20"/>
          <p:cNvSpPr/>
          <p:nvPr/>
        </p:nvSpPr>
        <p:spPr>
          <a:xfrm>
            <a:off x="338328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(0,0,255)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338328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Azul</a:t>
            </a:r>
            <a:endParaRPr lang="en-US" sz="900" dirty="0"/>
          </a:p>
        </p:txBody>
      </p:sp>
      <p:sp>
        <p:nvSpPr>
          <p:cNvPr id="24" name="Shape 22"/>
          <p:cNvSpPr/>
          <p:nvPr/>
        </p:nvSpPr>
        <p:spPr>
          <a:xfrm>
            <a:off x="4846320" y="3017520"/>
            <a:ext cx="1028700" cy="640080"/>
          </a:xfrm>
          <a:prstGeom prst="rect">
            <a:avLst/>
          </a:prstGeom>
          <a:solidFill>
            <a:srgbClr val="FFFF00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484632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(255,255,0)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84632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Amarillo</a:t>
            </a:r>
            <a:endParaRPr lang="en-US" sz="900" dirty="0"/>
          </a:p>
        </p:txBody>
      </p:sp>
      <p:sp>
        <p:nvSpPr>
          <p:cNvPr id="27" name="Shape 25"/>
          <p:cNvSpPr/>
          <p:nvPr/>
        </p:nvSpPr>
        <p:spPr>
          <a:xfrm>
            <a:off x="6309360" y="3017520"/>
            <a:ext cx="102870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8" name="Text 26"/>
          <p:cNvSpPr/>
          <p:nvPr/>
        </p:nvSpPr>
        <p:spPr>
          <a:xfrm>
            <a:off x="630936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(255,255,255)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630936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Blanco</a:t>
            </a:r>
            <a:endParaRPr lang="en-US" sz="900" dirty="0"/>
          </a:p>
        </p:txBody>
      </p:sp>
      <p:sp>
        <p:nvSpPr>
          <p:cNvPr id="30" name="Shape 28"/>
          <p:cNvSpPr/>
          <p:nvPr/>
        </p:nvSpPr>
        <p:spPr>
          <a:xfrm>
            <a:off x="7772400" y="3017520"/>
            <a:ext cx="1028700" cy="640080"/>
          </a:xfrm>
          <a:prstGeom prst="rect">
            <a:avLst/>
          </a:prstGeom>
          <a:solidFill>
            <a:srgbClr val="111111"/>
          </a:solidFill>
          <a:ln w="12700">
            <a:solidFill>
              <a:srgbClr val="2A2A3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1" name="Text 29"/>
          <p:cNvSpPr/>
          <p:nvPr/>
        </p:nvSpPr>
        <p:spPr>
          <a:xfrm>
            <a:off x="7772400" y="3675888"/>
            <a:ext cx="10287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5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(0,0,0)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7772400" y="3913632"/>
            <a:ext cx="1028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Negro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457200" y="4297680"/>
            <a:ext cx="8229600" cy="5943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34" name="Text 32"/>
          <p:cNvSpPr/>
          <p:nvPr/>
        </p:nvSpPr>
        <p:spPr>
          <a:xfrm>
            <a:off x="571500" y="4434840"/>
            <a:ext cx="1828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⚡  Sub-píxeles físicos: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2286000" y="4370832"/>
            <a:ext cx="62179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Cada píxel LCD se compone de 3 sub-píxeles físicos (R, G, B). El cerebro los promedia desde la distancia de visión normal.</a:t>
            </a:r>
            <a:endParaRPr lang="en-US" sz="1000" dirty="0"/>
          </a:p>
        </p:txBody>
      </p:sp>
      <p:pic>
        <p:nvPicPr>
          <p:cNvPr id="1026" name="Picture 2" descr="This is how the pixels on our phone create the RGB color ...">
            <a:extLst>
              <a:ext uri="{FF2B5EF4-FFF2-40B4-BE49-F238E27FC236}">
                <a16:creationId xmlns:a16="http://schemas.microsoft.com/office/drawing/2014/main" id="{62DD46DF-E9E7-9939-EC33-DF4A5A77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132" y="1612435"/>
            <a:ext cx="1641347" cy="80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RESOLUCIÓN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Resolución y Densidad (PPI)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201168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48640" y="1170432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6B6B99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921K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548640" y="16276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HD  1280×720 píxeles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2651760" y="1097280"/>
            <a:ext cx="201168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2743200" y="1170432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2.07M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2743200" y="16276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FHD 1920×1080 píxeles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4846320" y="1097280"/>
            <a:ext cx="201168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4937760" y="1170432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8.29M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4937760" y="16276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4K  3840×2160 píxeles</a:t>
            </a:r>
            <a:endParaRPr lang="en-US" sz="800" dirty="0"/>
          </a:p>
        </p:txBody>
      </p:sp>
      <p:sp>
        <p:nvSpPr>
          <p:cNvPr id="15" name="Shape 13"/>
          <p:cNvSpPr/>
          <p:nvPr/>
        </p:nvSpPr>
        <p:spPr>
          <a:xfrm>
            <a:off x="7040880" y="1097280"/>
            <a:ext cx="201168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7132320" y="1170432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E85B8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33.2M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7132320" y="16276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8K  7680×4320 píxeles</a:t>
            </a:r>
            <a:endParaRPr lang="en-US" sz="800" dirty="0"/>
          </a:p>
        </p:txBody>
      </p:sp>
      <p:sp>
        <p:nvSpPr>
          <p:cNvPr id="18" name="Shape 16"/>
          <p:cNvSpPr/>
          <p:nvPr/>
        </p:nvSpPr>
        <p:spPr>
          <a:xfrm>
            <a:off x="457200" y="2148840"/>
            <a:ext cx="4114800" cy="137160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594360" y="2212848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Fórmula PPI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457200" y="2560320"/>
            <a:ext cx="4114800" cy="91440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594360" y="2633472"/>
            <a:ext cx="3840480" cy="768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PPI = √(ancho² + alto²)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diagonal_pulgadas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Memoria = ancho × alto × bytes/px</a:t>
            </a:r>
            <a:endParaRPr lang="en-US" sz="950" dirty="0"/>
          </a:p>
        </p:txBody>
      </p:sp>
      <p:sp>
        <p:nvSpPr>
          <p:cNvPr id="22" name="Shape 20"/>
          <p:cNvSpPr/>
          <p:nvPr/>
        </p:nvSpPr>
        <p:spPr>
          <a:xfrm>
            <a:off x="4754880" y="2148840"/>
            <a:ext cx="3931920" cy="137160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4892040" y="221284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Ejemplo real — iPhone 14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754880" y="2560320"/>
            <a:ext cx="3931920" cy="91440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4892040" y="2633472"/>
            <a:ext cx="3657600" cy="768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2532×1170 px, 6.1"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→ √(2532²+1170²) / 6.1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→ 460 PPI  "Retina Display"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57200" y="36118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Memoria sin compresión (RGB 8bit):</a:t>
            </a:r>
            <a:endParaRPr lang="en-US" sz="900" dirty="0"/>
          </a:p>
        </p:txBody>
      </p:sp>
      <p:graphicFrame>
        <p:nvGraphicFramePr>
          <p:cNvPr id="2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3913632"/>
          <a:ext cx="8229600" cy="1005840"/>
        </p:xfrm>
        <a:graphic>
          <a:graphicData uri="http://schemas.openxmlformats.org/drawingml/2006/table">
            <a:tbl>
              <a:tblPr/>
              <a:tblGrid>
                <a:gridCol w="256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Resolución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Píxeles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Tamaño/frame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A 60 FPS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HD 1280×720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921,600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2.6 MB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159 MB/s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FHD 1920×1080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2,073,600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5.9 MB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357 MB/s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4K 3840×2160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8,294,400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23.7 MB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1.4 GB/s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BIT DEPTH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Profundidad de Color (Bit Depth)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3931920" cy="141732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6128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 fórmula fundamental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7200" y="1444752"/>
            <a:ext cx="3931920" cy="100584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594360" y="1517904"/>
            <a:ext cx="3657600" cy="85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niveles = 2ⁿ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colores_RGB = (2ⁿ)³ = 2^(3n)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n=8 → 256³ = 16,777,216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n=10 → 1024³ ≈ 1 billón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4572000" y="1097280"/>
            <a:ext cx="3931920" cy="141732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4709160" y="116128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Banding / Posterización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709160" y="1481328"/>
            <a:ext cx="365760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 pocos bits, los gradientes suaves se convierten en saltos bruscos de color. Visible especialmente en cielos y fondos.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709160" y="2084832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5BE8A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Solución: Dithering — añadir ruido aleatorio pequeño para engañar al ojo.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57200" y="2679192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Comparativa de profundidades de color:</a:t>
            </a:r>
            <a:endParaRPr lang="en-US" sz="9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971800"/>
          <a:ext cx="8229600" cy="1828799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Bits/canal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Niveles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Colores RGB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5B8DEE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Uso típico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 bit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2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8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Imágenes binarias (blanco/negro)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4 bits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16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4,096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Gráficos retro (Game Boy)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8 bits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256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16,777,216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Estándar actual (sRGB)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10 bits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1,024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~1 billón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HDR10, video profesional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16 bits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65,536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~280 billones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Científico, VFX, compositing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32 bits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4,294M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Float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E8E8F0"/>
                          </a:solidFill>
                          <a:latin typeface="Consolas" pitchFamily="34" charset="0"/>
                          <a:ea typeface="Consolas" pitchFamily="34" charset="-122"/>
                          <a:cs typeface="Consolas" pitchFamily="34" charset="-120"/>
                        </a:rPr>
                        <a:t>Rendering HDR, shaders</a:t>
                      </a:r>
                      <a:endParaRPr lang="en-US" sz="9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MUESTREO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Muestreo y el Teorema de Nyquist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8724" y="1064445"/>
            <a:ext cx="8229600" cy="8229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61288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Teorema de Nyquist-Shannon: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89204" y="1390581"/>
            <a:ext cx="6368796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Para reconstruir correctamente una señal, la frecuencia de muestreo debe ser al menos el doble de la frecuencia máxima de la señal.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57200" y="2029968"/>
            <a:ext cx="3657600" cy="86868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594360" y="2103120"/>
            <a:ext cx="3383280" cy="722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f_muestreo  ≥  2 · f_max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f_Nyquist  =  f_muestreo / 2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297680" y="2029968"/>
            <a:ext cx="4389120" cy="868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4434840" y="208483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Analogía: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4434840" y="2350008"/>
            <a:ext cx="41148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Una cámara a 24 fps (muestreo) filmando una rueda que gira a 13 RPS (señal &gt; Nyquist de 12) parece girar hacia atrás. Es exactamente el aliasing.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57200" y="30175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Manifestaciones del aliasing en gráficos: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57200" y="3310128"/>
            <a:ext cx="2715768" cy="15087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457200" y="3310128"/>
            <a:ext cx="2715768" cy="347472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548640" y="3337560"/>
            <a:ext cx="2532888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Jaggies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48640" y="3730752"/>
            <a:ext cx="2532888" cy="4145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Bordes dentados en líneas diagonales y curvas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3355848" y="3310128"/>
            <a:ext cx="2715768" cy="15087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0" name="Shape 18"/>
          <p:cNvSpPr/>
          <p:nvPr/>
        </p:nvSpPr>
        <p:spPr>
          <a:xfrm>
            <a:off x="3355848" y="3310128"/>
            <a:ext cx="2715768" cy="347472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3447288" y="3337560"/>
            <a:ext cx="2532888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Moiré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3447288" y="3730752"/>
            <a:ext cx="2532888" cy="4145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Patrones de interferencia en texturas finas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6254496" y="3310128"/>
            <a:ext cx="2715768" cy="15087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4" name="Shape 22"/>
          <p:cNvSpPr/>
          <p:nvPr/>
        </p:nvSpPr>
        <p:spPr>
          <a:xfrm>
            <a:off x="6254496" y="3310128"/>
            <a:ext cx="2715768" cy="347472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6345936" y="3337560"/>
            <a:ext cx="2532888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Flickering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6345936" y="3730752"/>
            <a:ext cx="2532888" cy="4145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Objetos pequeños que parpadean al moverse</a:t>
            </a:r>
            <a:endParaRPr lang="en-US" sz="1050" dirty="0"/>
          </a:p>
        </p:txBody>
      </p:sp>
      <p:pic>
        <p:nvPicPr>
          <p:cNvPr id="2052" name="Picture 4" descr="Cómo hacer líneas? Tutorial básico de pixel art - b3pxl">
            <a:extLst>
              <a:ext uri="{FF2B5EF4-FFF2-40B4-BE49-F238E27FC236}">
                <a16:creationId xmlns:a16="http://schemas.microsoft.com/office/drawing/2014/main" id="{2A0CEF39-F00D-1742-2664-FC9DEEFF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4" y="4046220"/>
            <a:ext cx="1169824" cy="74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iré pattern reveals exotic boson material - Futurity">
            <a:extLst>
              <a:ext uri="{FF2B5EF4-FFF2-40B4-BE49-F238E27FC236}">
                <a16:creationId xmlns:a16="http://schemas.microsoft.com/office/drawing/2014/main" id="{5CAFB820-761B-83E7-9F69-39BC5D91B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4070033"/>
            <a:ext cx="1228407" cy="7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1950s Night Skyline Empire State Bu - Canvas Wall Art | Vintage Images">
            <a:extLst>
              <a:ext uri="{FF2B5EF4-FFF2-40B4-BE49-F238E27FC236}">
                <a16:creationId xmlns:a16="http://schemas.microsoft.com/office/drawing/2014/main" id="{DD838EA3-C0A5-81B3-89ED-D7B5CCC36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18" y="4046220"/>
            <a:ext cx="1063182" cy="7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rime Video: Trans Am Season 1">
            <a:extLst>
              <a:ext uri="{FF2B5EF4-FFF2-40B4-BE49-F238E27FC236}">
                <a16:creationId xmlns:a16="http://schemas.microsoft.com/office/drawing/2014/main" id="{40C1C59B-8FB1-5906-75A4-C83FCD01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39" y="1087433"/>
            <a:ext cx="1398841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ANTI-ALIASING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Aliasing y Anti-Aliasing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8229600" cy="68580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716280" y="1160867"/>
            <a:ext cx="1371600" cy="2442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Causa raíz: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21208" y="1304333"/>
            <a:ext cx="4279392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GPU decide si el centro de cada píxel está dentro o fuera del triángulo. Esta decisión BINARIA (sí/no) sin matices es el origen del aliasing.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57200" y="1920240"/>
            <a:ext cx="4114800" cy="110201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0" name="Shape 8"/>
          <p:cNvSpPr/>
          <p:nvPr/>
        </p:nvSpPr>
        <p:spPr>
          <a:xfrm>
            <a:off x="3657600" y="2011680"/>
            <a:ext cx="804672" cy="194231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3657600" y="2011680"/>
            <a:ext cx="804672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COSTOSO</a:t>
            </a:r>
            <a:endParaRPr lang="en-US" sz="650" dirty="0"/>
          </a:p>
        </p:txBody>
      </p:sp>
      <p:sp>
        <p:nvSpPr>
          <p:cNvPr id="12" name="Text 10"/>
          <p:cNvSpPr/>
          <p:nvPr/>
        </p:nvSpPr>
        <p:spPr>
          <a:xfrm>
            <a:off x="594360" y="2011680"/>
            <a:ext cx="1371600" cy="2427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E85B8D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SSAA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94360" y="2331720"/>
            <a:ext cx="3749040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Supersampling AA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94360" y="2606040"/>
            <a:ext cx="3749040" cy="4162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Renderiza a 4× resolución y reduce promediando. Costo: 4× más trabajo en todo.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00600" y="1920239"/>
            <a:ext cx="4114800" cy="1102009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8001000" y="2011680"/>
            <a:ext cx="804672" cy="194231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8001000" y="2011680"/>
            <a:ext cx="804672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ESTÁNDAR</a:t>
            </a:r>
            <a:endParaRPr lang="en-US" sz="650" dirty="0"/>
          </a:p>
        </p:txBody>
      </p:sp>
      <p:sp>
        <p:nvSpPr>
          <p:cNvPr id="18" name="Text 16"/>
          <p:cNvSpPr/>
          <p:nvPr/>
        </p:nvSpPr>
        <p:spPr>
          <a:xfrm>
            <a:off x="4937760" y="2011680"/>
            <a:ext cx="1371600" cy="2427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5B8DE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MSAA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37760" y="2331720"/>
            <a:ext cx="3749040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Multisample AA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4937760" y="2606040"/>
            <a:ext cx="3749040" cy="4162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 muestras por píxel solo en bordes. El shader corre 1 vez. Costo moderado.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457200" y="3166504"/>
            <a:ext cx="4114800" cy="110201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2" name="Shape 20"/>
          <p:cNvSpPr/>
          <p:nvPr/>
        </p:nvSpPr>
        <p:spPr>
          <a:xfrm>
            <a:off x="3657600" y="3257944"/>
            <a:ext cx="804672" cy="194231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3657600" y="3257944"/>
            <a:ext cx="804672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RÁPIDO</a:t>
            </a:r>
            <a:endParaRPr lang="en-US" sz="650" dirty="0"/>
          </a:p>
        </p:txBody>
      </p:sp>
      <p:sp>
        <p:nvSpPr>
          <p:cNvPr id="24" name="Text 22"/>
          <p:cNvSpPr/>
          <p:nvPr/>
        </p:nvSpPr>
        <p:spPr>
          <a:xfrm>
            <a:off x="594360" y="3257944"/>
            <a:ext cx="1371600" cy="2427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FXAA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4360" y="3577984"/>
            <a:ext cx="3749040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Fast Approximate AA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594360" y="3852304"/>
            <a:ext cx="3749040" cy="4162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Post-proceso: detecta bordes por luminosidad y difumina. Muy barato.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4800600" y="3166504"/>
            <a:ext cx="4114800" cy="110201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" name="Shape 26"/>
          <p:cNvSpPr/>
          <p:nvPr/>
        </p:nvSpPr>
        <p:spPr>
          <a:xfrm>
            <a:off x="8001000" y="3257944"/>
            <a:ext cx="804672" cy="194231"/>
          </a:xfrm>
          <a:prstGeom prst="rect">
            <a:avLst/>
          </a:prstGeom>
          <a:solidFill>
            <a:srgbClr val="9B59B6"/>
          </a:solidFill>
          <a:ln w="12700">
            <a:solidFill>
              <a:srgbClr val="9B59B6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9" name="Text 27"/>
          <p:cNvSpPr/>
          <p:nvPr/>
        </p:nvSpPr>
        <p:spPr>
          <a:xfrm>
            <a:off x="8001000" y="3257944"/>
            <a:ext cx="804672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MODERNO</a:t>
            </a:r>
            <a:endParaRPr lang="en-US" sz="650" dirty="0"/>
          </a:p>
        </p:txBody>
      </p:sp>
      <p:sp>
        <p:nvSpPr>
          <p:cNvPr id="30" name="Text 28"/>
          <p:cNvSpPr/>
          <p:nvPr/>
        </p:nvSpPr>
        <p:spPr>
          <a:xfrm>
            <a:off x="4937760" y="3257944"/>
            <a:ext cx="1371600" cy="2427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9B59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TAA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937760" y="3577984"/>
            <a:ext cx="3749040" cy="1942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Temporal AA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37760" y="3790713"/>
            <a:ext cx="3749040" cy="4162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Acumula muestras de frames anteriores. Calidad alta con jitter de cámara.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457200" y="4393692"/>
            <a:ext cx="8229600" cy="384048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4" name="Text 32"/>
          <p:cNvSpPr/>
          <p:nvPr/>
        </p:nvSpPr>
        <p:spPr>
          <a:xfrm>
            <a:off x="577596" y="4375194"/>
            <a:ext cx="7955280" cy="310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4x MSAA: 3 de 4 muestras dentro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→ 75% color + 25% fondo = suavizado</a:t>
            </a:r>
            <a:endParaRPr lang="en-US" sz="950" dirty="0"/>
          </a:p>
        </p:txBody>
      </p:sp>
      <p:pic>
        <p:nvPicPr>
          <p:cNvPr id="3074" name="Picture 2" descr="Pixel Tutorial - Anti-aliasing - 2D Art - itch.io">
            <a:extLst>
              <a:ext uri="{FF2B5EF4-FFF2-40B4-BE49-F238E27FC236}">
                <a16:creationId xmlns:a16="http://schemas.microsoft.com/office/drawing/2014/main" id="{F9189DE7-7542-6525-7AEB-D87D29F8C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19298" r="5637" b="14682"/>
          <a:stretch>
            <a:fillRect/>
          </a:stretch>
        </p:blipFill>
        <p:spPr bwMode="auto">
          <a:xfrm>
            <a:off x="5501640" y="1119824"/>
            <a:ext cx="2339340" cy="6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FILTRADO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Filtrado de Imágenes y Mipmaps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8229600" cy="59436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61288"/>
            <a:ext cx="79552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Problema: Un texel (píxel de textura) raramente corresponde exactamente a un píxel en pantalla.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94360" y="1435608"/>
            <a:ext cx="7955280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Magnificación (zoom in): 1 texel → muchos px    |    Minificación (zoom out): muchos texels → 1 px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57200" y="1874520"/>
            <a:ext cx="2715768" cy="19202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0" name="Shape 8"/>
          <p:cNvSpPr/>
          <p:nvPr/>
        </p:nvSpPr>
        <p:spPr>
          <a:xfrm>
            <a:off x="457200" y="1874520"/>
            <a:ext cx="2715768" cy="32004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548640" y="1901952"/>
            <a:ext cx="253288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Nearest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48640" y="2240280"/>
            <a:ext cx="25328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Toma el texel más cercano. Rápido pero pixelado.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57200" y="2697480"/>
            <a:ext cx="2715768" cy="100584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2"/>
          <p:cNvSpPr/>
          <p:nvPr/>
        </p:nvSpPr>
        <p:spPr>
          <a:xfrm>
            <a:off x="594360" y="2770632"/>
            <a:ext cx="2441448" cy="85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 = tex[round(u·W), round(v·H)]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3355848" y="1874520"/>
            <a:ext cx="2715768" cy="19202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3355848" y="1874520"/>
            <a:ext cx="2715768" cy="320040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3447288" y="1901952"/>
            <a:ext cx="253288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Bilineal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447288" y="2240280"/>
            <a:ext cx="25328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Interpola entre los 4 texels más cercanos.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3355848" y="2697480"/>
            <a:ext cx="2715768" cy="100584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8"/>
          <p:cNvSpPr/>
          <p:nvPr/>
        </p:nvSpPr>
        <p:spPr>
          <a:xfrm>
            <a:off x="3493008" y="2770632"/>
            <a:ext cx="2441448" cy="85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 = TL·(1-fx)(1-fy) + TR·fx(1-fy)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+ BL·(1-fx)fy + BR·fx·fy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6254496" y="1874520"/>
            <a:ext cx="2715768" cy="19202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2" name="Shape 20"/>
          <p:cNvSpPr/>
          <p:nvPr/>
        </p:nvSpPr>
        <p:spPr>
          <a:xfrm>
            <a:off x="6254496" y="1874520"/>
            <a:ext cx="2715768" cy="32004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6345936" y="1901952"/>
            <a:ext cx="253288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Trilineal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6345936" y="2240280"/>
            <a:ext cx="25328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Bilineal + interpolación entre niveles de mipmap adyacentes.</a:t>
            </a:r>
            <a:endParaRPr lang="en-US" sz="950" dirty="0"/>
          </a:p>
        </p:txBody>
      </p:sp>
      <p:sp>
        <p:nvSpPr>
          <p:cNvPr id="25" name="Shape 23"/>
          <p:cNvSpPr/>
          <p:nvPr/>
        </p:nvSpPr>
        <p:spPr>
          <a:xfrm>
            <a:off x="6254496" y="2697480"/>
            <a:ext cx="2715768" cy="1005840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6" name="Text 24"/>
          <p:cNvSpPr/>
          <p:nvPr/>
        </p:nvSpPr>
        <p:spPr>
          <a:xfrm>
            <a:off x="6391656" y="2770632"/>
            <a:ext cx="2441448" cy="85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color = lerp(bilinear(mip[n]),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bilinear(mip[n+1]), t)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457200" y="3886200"/>
            <a:ext cx="8229600" cy="100584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" name="Shape 26"/>
          <p:cNvSpPr/>
          <p:nvPr/>
        </p:nvSpPr>
        <p:spPr>
          <a:xfrm>
            <a:off x="457200" y="3886200"/>
            <a:ext cx="64008" cy="1005840"/>
          </a:xfrm>
          <a:prstGeom prst="rect">
            <a:avLst/>
          </a:prstGeom>
          <a:solidFill>
            <a:srgbClr val="5BE8AE"/>
          </a:solidFill>
          <a:ln w="12700">
            <a:solidFill>
              <a:srgbClr val="5BE8A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9" name="Text 27"/>
          <p:cNvSpPr/>
          <p:nvPr/>
        </p:nvSpPr>
        <p:spPr>
          <a:xfrm>
            <a:off x="658368" y="393192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5BE8A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Mipmaps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658368" y="4251960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Cadena de versiones pre-calculadas a resoluciones decrecientes:</a:t>
            </a:r>
            <a:endParaRPr lang="en-US" sz="950" dirty="0"/>
          </a:p>
        </p:txBody>
      </p:sp>
      <p:sp>
        <p:nvSpPr>
          <p:cNvPr id="31" name="Shape 29"/>
          <p:cNvSpPr/>
          <p:nvPr/>
        </p:nvSpPr>
        <p:spPr>
          <a:xfrm>
            <a:off x="457200" y="4498848"/>
            <a:ext cx="5029200" cy="347472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2" name="Text 30"/>
          <p:cNvSpPr/>
          <p:nvPr/>
        </p:nvSpPr>
        <p:spPr>
          <a:xfrm>
            <a:off x="594360" y="4572000"/>
            <a:ext cx="4754880" cy="201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Nivel 0: 1024×1024  →  Nivel 1: 512×512  →  …  →  Nivel 10: 1×1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Memoria total ≈ original × 4/3  (solo 33% extra)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5623560" y="4160520"/>
            <a:ext cx="29260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GPU elige el nivel automáticamente según la distancia al objeto. Elimina el Moiré y mejora el rendimiento.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5B8DEE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" name="Text 1"/>
          <p:cNvSpPr/>
          <p:nvPr/>
        </p:nvSpPr>
        <p:spPr>
          <a:xfrm>
            <a:off x="6858000" y="109728"/>
            <a:ext cx="21031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GAMMA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457200" y="365760"/>
            <a:ext cx="64008" cy="640080"/>
          </a:xfrm>
          <a:prstGeom prst="rect">
            <a:avLst/>
          </a:prstGeom>
          <a:solidFill>
            <a:srgbClr val="E85B8D"/>
          </a:solidFill>
          <a:ln w="12700">
            <a:solidFill>
              <a:srgbClr val="E85B8D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40080" y="347472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E8E8F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Corrección Gamma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457200" y="1097280"/>
            <a:ext cx="8229600" cy="713232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594360" y="1143000"/>
            <a:ext cx="1828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⚠  El problema: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286000" y="1143000"/>
            <a:ext cx="63093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E8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Las pantallas NO son lineales. Si envías el valor 0.5 (mitad de 255), la pantalla NO emite el 50% de la luz máxima — emite solo el 21.6%.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2286000" y="1536192"/>
            <a:ext cx="6309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Razón histórica: los tubos CRT tenían respuesta física de potencia: luz = señal^γ,  γ ≈ 2.2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57200" y="1965960"/>
            <a:ext cx="3977640" cy="2011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594360" y="2011680"/>
            <a:ext cx="3749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Encoding  (linear → pantalla)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57200" y="2350008"/>
            <a:ext cx="3977640" cy="1572768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594360" y="2423160"/>
            <a:ext cx="3703320" cy="1426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señal = valor_lineal ^ (1/γ)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 γ=2.2: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0.5^(1/2.2) = 0.5^0.4545 = 0.729</a:t>
            </a:r>
            <a:endParaRPr lang="en-US" sz="950" dirty="0"/>
          </a:p>
          <a:p>
            <a:pPr marL="0" indent="0">
              <a:buNone/>
            </a:pP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 pantalla luego aplica ^2.2: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0.729^2.2 ≈ 0.5  ✓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663440" y="1965960"/>
            <a:ext cx="3977640" cy="201168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4800600" y="2011680"/>
            <a:ext cx="3749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E85B8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Flujo completo en rendering: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4663440" y="2350008"/>
            <a:ext cx="3977640" cy="1572768"/>
          </a:xfrm>
          <a:prstGeom prst="rect">
            <a:avLst/>
          </a:prstGeom>
          <a:solidFill>
            <a:srgbClr val="050508"/>
          </a:solidFill>
          <a:ln w="12700">
            <a:solidFill>
              <a:srgbClr val="5B8DEE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4800600" y="2423160"/>
            <a:ext cx="3703320" cy="1426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1. Textura sRGB → decodificar ^2.2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(espacio lineal)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2. Calcular iluminación (física OK)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3. Resultado → encodificar ^(1/2.2)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4. Pantalla aplica ^2.2 → correcto ✓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57200" y="4114800"/>
            <a:ext cx="8229600" cy="731520"/>
          </a:xfrm>
          <a:prstGeom prst="rect">
            <a:avLst/>
          </a:prstGeom>
          <a:solidFill>
            <a:srgbClr val="1A1A2E"/>
          </a:solidFill>
          <a:ln w="12700">
            <a:solidFill>
              <a:srgbClr val="2A2A3E"/>
            </a:solidFill>
            <a:prstDash val="solid"/>
          </a:ln>
          <a:effectLst>
            <a:outerShdw blurRad="101600" dist="38100" dir="8100000" algn="bl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594360" y="416052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B8DE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γ = 2.2  →  sRGB estándar (pantallas actuales)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594360" y="4453128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6B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γ = 1.0  →  espacio lineal (sin corrección)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572000" y="4160520"/>
            <a:ext cx="4023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5BE8A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Three.js: renderer.outputEncoding = THREE.sRGBEncoding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572000" y="443484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6B6B9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curva gamma también aproxima la percepción humana (Ley de Stevens): el ojo es más sensible en sombras que en luces. Usar gamma es eficiente.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2126</Words>
  <Application>Microsoft Office PowerPoint</Application>
  <PresentationFormat>Presentación en pantalla (16:9)</PresentationFormat>
  <Paragraphs>331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Consolas</vt:lpstr>
      <vt:lpstr>Georgia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Digitales de la Imagen</dc:title>
  <dc:subject>PptxGenJS Presentation</dc:subject>
  <dc:creator>Andres Galindo</dc:creator>
  <cp:lastModifiedBy>Andres Felipe Galindo Gonzalez</cp:lastModifiedBy>
  <cp:revision>2</cp:revision>
  <dcterms:created xsi:type="dcterms:W3CDTF">2026-02-24T00:08:09Z</dcterms:created>
  <dcterms:modified xsi:type="dcterms:W3CDTF">2026-02-25T23:37:47Z</dcterms:modified>
</cp:coreProperties>
</file>